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40" r:id="rId1"/>
  </p:sldMasterIdLst>
  <p:sldIdLst>
    <p:sldId id="256" r:id="rId2"/>
    <p:sldId id="257" r:id="rId3"/>
    <p:sldId id="259" r:id="rId4"/>
    <p:sldId id="258" r:id="rId5"/>
    <p:sldId id="262" r:id="rId6"/>
    <p:sldId id="263" r:id="rId7"/>
    <p:sldId id="264" r:id="rId8"/>
    <p:sldId id="265" r:id="rId9"/>
    <p:sldId id="270" r:id="rId10"/>
    <p:sldId id="266" r:id="rId11"/>
    <p:sldId id="280" r:id="rId12"/>
    <p:sldId id="267" r:id="rId13"/>
    <p:sldId id="268" r:id="rId14"/>
    <p:sldId id="271" r:id="rId15"/>
    <p:sldId id="272" r:id="rId16"/>
    <p:sldId id="269" r:id="rId17"/>
    <p:sldId id="274" r:id="rId18"/>
    <p:sldId id="275" r:id="rId19"/>
    <p:sldId id="273" r:id="rId20"/>
    <p:sldId id="278" r:id="rId21"/>
    <p:sldId id="260" r:id="rId22"/>
    <p:sldId id="276" r:id="rId23"/>
    <p:sldId id="279" r:id="rId24"/>
    <p:sldId id="261" r:id="rId25"/>
    <p:sldId id="277" r:id="rId2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01"/>
  </p:normalViewPr>
  <p:slideViewPr>
    <p:cSldViewPr snapToGrid="0" snapToObjects="1">
      <p:cViewPr varScale="1">
        <p:scale>
          <a:sx n="163" d="100"/>
          <a:sy n="163" d="100"/>
        </p:scale>
        <p:origin x="208" y="3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presProps" Target="presProps.xml"/><Relationship Id="rId28" Type="http://schemas.openxmlformats.org/officeDocument/2006/relationships/viewProps" Target="viewProps.xml"/><Relationship Id="rId29" Type="http://schemas.openxmlformats.org/officeDocument/2006/relationships/theme" Target="theme/theme1.xml"/><Relationship Id="rId30"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7200" baseline="0">
                <a:solidFill>
                  <a:schemeClr val="tx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2200" baseline="0">
                <a:solidFill>
                  <a:schemeClr val="tx1">
                    <a:lumMod val="75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9E016143-E03C-4CFD-AFDC-14E5BDEA754C}" type="datetimeFigureOut">
              <a:rPr lang="en-US" dirty="0"/>
              <a:t>3/5/16</a:t>
            </a:fld>
            <a:endParaRPr lang="en-US" dirty="0"/>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tx1">
                    <a:lumMod val="65000"/>
                  </a:schemeClr>
                </a:solidFill>
              </a:defRPr>
            </a:lvl1pPr>
          </a:lstStyle>
          <a:p>
            <a:fld id="{4FAB73BC-B049-4115-A692-8D63A059BFB8}" type="slidenum">
              <a:rPr lang="en-US" dirty="0"/>
              <a:pPr/>
              <a:t>‹#›</a:t>
            </a:fld>
            <a:endParaRPr lang="en-US" dirty="0"/>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033E54A-A8CA-48C1-9504-691B58049D29}" type="datetimeFigureOut">
              <a:rPr lang="en-US" dirty="0"/>
              <a:t>3/5/16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8700" y="381000"/>
            <a:ext cx="2476500" cy="5897562"/>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762000" y="381000"/>
            <a:ext cx="7734300" cy="589756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5F6C806-BBF7-471C-9527-881CE2266695}" type="datetimeFigureOut">
              <a:rPr lang="en-US" dirty="0"/>
              <a:t>3/5/16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8C94063-DF36-4330-A365-08DA1FA5B7D6}" type="datetimeFigureOut">
              <a:rPr lang="en-US" dirty="0"/>
              <a:t>3/5/16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61872" y="758952"/>
            <a:ext cx="9418320" cy="4041648"/>
          </a:xfrm>
        </p:spPr>
        <p:txBody>
          <a:bodyPr anchor="b">
            <a:normAutofit/>
          </a:bodyPr>
          <a:lstStyle>
            <a:lvl1pPr>
              <a:lnSpc>
                <a:spcPct val="85000"/>
              </a:lnSpc>
              <a:defRPr sz="7200" b="0"/>
            </a:lvl1pPr>
          </a:lstStyle>
          <a:p>
            <a:r>
              <a:rPr lang="en-US" smtClean="0"/>
              <a:t>Click to edit Master title style</a:t>
            </a:r>
            <a:endParaRPr lang="en-US" dirty="0"/>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22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08A7C6C-0F39-4D70-8E8D-FE5B9C95FA73}" type="datetimeFigureOut">
              <a:rPr lang="en-US" dirty="0"/>
              <a:t>3/5/16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261872"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26480"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DFCFA4AC-08CC-42CE-BD01-C191750A04EC}" type="datetimeFigureOut">
              <a:rPr lang="en-US" dirty="0"/>
              <a:t>3/5/16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261872" y="1713655"/>
            <a:ext cx="4480560" cy="731520"/>
          </a:xfrm>
        </p:spPr>
        <p:txBody>
          <a:bodyPr anchor="b">
            <a:normAutofit/>
          </a:bodyPr>
          <a:lstStyle>
            <a:lvl1pPr marL="0" indent="0">
              <a:spcBef>
                <a:spcPts val="0"/>
              </a:spcBef>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261872"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26480" y="1713655"/>
            <a:ext cx="4480560" cy="731520"/>
          </a:xfrm>
        </p:spPr>
        <p:txBody>
          <a:bodyPr anchor="b">
            <a:normAutofit/>
          </a:bodyPr>
          <a:lstStyle>
            <a:lvl1pPr marL="0" indent="0">
              <a:lnSpc>
                <a:spcPct val="95000"/>
              </a:lnSpc>
              <a:spcBef>
                <a:spcPts val="0"/>
              </a:spcBef>
              <a:buNone/>
              <a:defRPr lang="en-US" sz="2000" b="0" kern="1200" dirty="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2000"/>
              </a:spcBef>
              <a:buFontTx/>
              <a:buNone/>
            </a:pPr>
            <a:r>
              <a:rPr lang="en-US" smtClean="0"/>
              <a:t>Click to edit Master text styles</a:t>
            </a:r>
          </a:p>
        </p:txBody>
      </p:sp>
      <p:sp>
        <p:nvSpPr>
          <p:cNvPr id="6" name="Content Placeholder 5"/>
          <p:cNvSpPr>
            <a:spLocks noGrp="1"/>
          </p:cNvSpPr>
          <p:nvPr>
            <p:ph sz="quarter" idx="4"/>
          </p:nvPr>
        </p:nvSpPr>
        <p:spPr>
          <a:xfrm>
            <a:off x="6126480"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1BA7A723-92A7-435B-B681-F25B092FEFEB}" type="datetimeFigureOut">
              <a:rPr lang="en-US" dirty="0"/>
              <a:t>3/5/16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4F170639-886C-4FCF-9EAB-ABB5DA3F3F4A}" type="datetimeFigureOut">
              <a:rPr lang="en-US" dirty="0"/>
              <a:t>3/5/16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2230651-31F4-45D2-98AE-A2108F41BC07}" type="datetimeFigureOut">
              <a:rPr lang="en-US" dirty="0"/>
              <a:t>3/5/16</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200400" cy="1600197"/>
          </a:xfrm>
        </p:spPr>
        <p:txBody>
          <a:bodyPr anchor="b">
            <a:normAutofit/>
          </a:bodyPr>
          <a:lstStyle>
            <a:lvl1pPr>
              <a:defRPr sz="3200" b="0" baseline="0"/>
            </a:lvl1pPr>
          </a:lstStyle>
          <a:p>
            <a:r>
              <a:rPr lang="en-US" smtClean="0"/>
              <a:t>Click to edit Master title style</a:t>
            </a:r>
            <a:endParaRPr lang="en-US" dirty="0"/>
          </a:p>
        </p:txBody>
      </p:sp>
      <p:sp>
        <p:nvSpPr>
          <p:cNvPr id="3" name="Content Placeholder 2"/>
          <p:cNvSpPr>
            <a:spLocks noGrp="1"/>
          </p:cNvSpPr>
          <p:nvPr>
            <p:ph idx="1"/>
          </p:nvPr>
        </p:nvSpPr>
        <p:spPr>
          <a:xfrm>
            <a:off x="4504267" y="685800"/>
            <a:ext cx="6079066" cy="548640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41248" y="2099734"/>
            <a:ext cx="32004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F53789A-C914-4DB1-8815-80B5EC7335C5}" type="datetimeFigureOut">
              <a:rPr lang="en-US" dirty="0"/>
              <a:t>3/5/16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5105400"/>
            <a:ext cx="1129284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14400" y="5257800"/>
            <a:ext cx="9982200" cy="914400"/>
          </a:xfrm>
        </p:spPr>
        <p:txBody>
          <a:bodyPr anchor="b">
            <a:normAutofit/>
          </a:bodyPr>
          <a:lstStyle>
            <a:lvl1pPr>
              <a:defRPr sz="2800" b="0">
                <a:solidFill>
                  <a:schemeClr val="bg1"/>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0" y="0"/>
            <a:ext cx="11292840" cy="5128923"/>
          </a:xfrm>
          <a:blipFill>
            <a:blip r:embed="rId2"/>
            <a:stretch>
              <a:fillRect/>
            </a:stretch>
          </a:blipFill>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914400" y="6108589"/>
            <a:ext cx="998220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E6440AA-91A0-436F-8FDB-C0F939DCAE21}" type="datetimeFigureOut">
              <a:rPr lang="en-US" dirty="0"/>
              <a:t>3/5/16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61872" y="365760"/>
            <a:ext cx="9692640" cy="1325562"/>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261872" y="1828800"/>
            <a:ext cx="8595360" cy="4351337"/>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rot="16200000">
            <a:off x="10797542" y="998537"/>
            <a:ext cx="1904999" cy="365125"/>
          </a:xfrm>
          <a:prstGeom prst="rect">
            <a:avLst/>
          </a:prstGeom>
        </p:spPr>
        <p:txBody>
          <a:bodyPr vert="horz" lIns="91440" tIns="45720" rIns="91440" bIns="45720" rtlCol="0" anchor="ctr"/>
          <a:lstStyle>
            <a:lvl1pPr algn="r">
              <a:defRPr sz="1050" b="0">
                <a:solidFill>
                  <a:schemeClr val="tx2">
                    <a:lumMod val="20000"/>
                    <a:lumOff val="80000"/>
                  </a:schemeClr>
                </a:solidFill>
              </a:defRPr>
            </a:lvl1pPr>
          </a:lstStyle>
          <a:p>
            <a:fld id="{0E59FD0C-5451-4CA0-86AF-E70AE3279989}" type="datetimeFigureOut">
              <a:rPr lang="en-US" dirty="0"/>
              <a:t>3/5/16</a:t>
            </a:fld>
            <a:endParaRPr lang="en-US" dirty="0"/>
          </a:p>
        </p:txBody>
      </p:sp>
      <p:sp>
        <p:nvSpPr>
          <p:cNvPr id="5" name="Footer Placeholder 4"/>
          <p:cNvSpPr>
            <a:spLocks noGrp="1"/>
          </p:cNvSpPr>
          <p:nvPr>
            <p:ph type="ftr" sz="quarter" idx="3"/>
          </p:nvPr>
        </p:nvSpPr>
        <p:spPr>
          <a:xfrm rot="16200000">
            <a:off x="9959341" y="4046537"/>
            <a:ext cx="3581400" cy="365125"/>
          </a:xfrm>
          <a:prstGeom prst="rect">
            <a:avLst/>
          </a:prstGeom>
        </p:spPr>
        <p:txBody>
          <a:bodyPr vert="horz" lIns="91440" tIns="45720" rIns="91440" bIns="45720" rtlCol="0" anchor="ctr"/>
          <a:lstStyle>
            <a:lvl1pPr algn="l">
              <a:defRPr sz="1050">
                <a:solidFill>
                  <a:schemeClr val="tx2">
                    <a:lumMod val="20000"/>
                    <a:lumOff val="80000"/>
                  </a:schemeClr>
                </a:solidFill>
              </a:defRPr>
            </a:lvl1pPr>
          </a:lstStyle>
          <a:p>
            <a:endParaRPr lang="en-US" dirty="0"/>
          </a:p>
        </p:txBody>
      </p:sp>
      <p:sp>
        <p:nvSpPr>
          <p:cNvPr id="6" name="Slide Number Placeholder 5"/>
          <p:cNvSpPr>
            <a:spLocks noGrp="1"/>
          </p:cNvSpPr>
          <p:nvPr>
            <p:ph type="sldNum" sz="quarter" idx="4"/>
          </p:nvPr>
        </p:nvSpPr>
        <p:spPr>
          <a:xfrm>
            <a:off x="11292840" y="6172200"/>
            <a:ext cx="914400" cy="593725"/>
          </a:xfrm>
          <a:prstGeom prst="rect">
            <a:avLst/>
          </a:prstGeom>
        </p:spPr>
        <p:txBody>
          <a:bodyPr vert="horz" lIns="45720" tIns="45720" rIns="45720" bIns="45720" rtlCol="0" anchor="ctr">
            <a:normAutofit/>
          </a:bodyPr>
          <a:lstStyle>
            <a:lvl1pPr algn="ctr">
              <a:defRPr sz="3600">
                <a:solidFill>
                  <a:schemeClr val="tx2">
                    <a:lumMod val="60000"/>
                    <a:lumOff val="40000"/>
                  </a:schemeClr>
                </a:solidFill>
              </a:defRPr>
            </a:lvl1pPr>
          </a:lstStyle>
          <a:p>
            <a:fld id="{4FAB73BC-B049-4115-A692-8D63A059BFB8}"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p:hf sldNum="0" hdr="0" ftr="0" dt="0"/>
  <p:txStyles>
    <p:title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tif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tif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tif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tif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tiff"/><Relationship Id="rId3" Type="http://schemas.openxmlformats.org/officeDocument/2006/relationships/image" Target="../media/image12.tif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tiff"/><Relationship Id="rId3" Type="http://schemas.openxmlformats.org/officeDocument/2006/relationships/image" Target="../media/image12.tif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tiff"/><Relationship Id="rId3" Type="http://schemas.openxmlformats.org/officeDocument/2006/relationships/image" Target="../media/image15.tif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www.arduino.cc/en/Reference/DigitalWrite"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www.arduino.cc/en/Reference/AnalogWrite"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tif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tif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tif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tif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Arduino and </a:t>
            </a:r>
            <a:r>
              <a:rPr lang="en-US" dirty="0" err="1" smtClean="0"/>
              <a:t>Photoresistors</a:t>
            </a:r>
            <a:endParaRPr lang="en-US" dirty="0"/>
          </a:p>
        </p:txBody>
      </p:sp>
      <p:sp>
        <p:nvSpPr>
          <p:cNvPr id="3" name="Subtitle 2"/>
          <p:cNvSpPr>
            <a:spLocks noGrp="1"/>
          </p:cNvSpPr>
          <p:nvPr>
            <p:ph type="subTitle" idx="1"/>
          </p:nvPr>
        </p:nvSpPr>
        <p:spPr/>
        <p:txBody>
          <a:bodyPr/>
          <a:lstStyle/>
          <a:p>
            <a:r>
              <a:rPr lang="en-US" dirty="0" smtClean="0"/>
              <a:t>Ryan Brock</a:t>
            </a:r>
            <a:endParaRPr lang="en-US" dirty="0"/>
          </a:p>
        </p:txBody>
      </p:sp>
    </p:spTree>
    <p:extLst>
      <p:ext uri="{BB962C8B-B14F-4D97-AF65-F5344CB8AC3E}">
        <p14:creationId xmlns:p14="http://schemas.microsoft.com/office/powerpoint/2010/main" val="2110078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LEDs</a:t>
            </a:r>
            <a:endParaRPr lang="en-US" dirty="0"/>
          </a:p>
        </p:txBody>
      </p:sp>
      <p:pic>
        <p:nvPicPr>
          <p:cNvPr id="7" name="Content Placeholder 6"/>
          <p:cNvPicPr>
            <a:picLocks noGrp="1" noChangeAspect="1"/>
          </p:cNvPicPr>
          <p:nvPr>
            <p:ph idx="1"/>
          </p:nvPr>
        </p:nvPicPr>
        <p:blipFill>
          <a:blip r:embed="rId2"/>
          <a:stretch>
            <a:fillRect/>
          </a:stretch>
        </p:blipFill>
        <p:spPr>
          <a:xfrm>
            <a:off x="3103025" y="1828800"/>
            <a:ext cx="4912800" cy="4351338"/>
          </a:xfrm>
          <a:prstGeom prst="rect">
            <a:avLst/>
          </a:prstGeom>
        </p:spPr>
      </p:pic>
    </p:spTree>
    <p:extLst>
      <p:ext uri="{BB962C8B-B14F-4D97-AF65-F5344CB8AC3E}">
        <p14:creationId xmlns:p14="http://schemas.microsoft.com/office/powerpoint/2010/main" val="2618030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is one lead longer?</a:t>
            </a:r>
            <a:endParaRPr lang="en-US" dirty="0"/>
          </a:p>
        </p:txBody>
      </p:sp>
      <p:pic>
        <p:nvPicPr>
          <p:cNvPr id="4" name="Content Placeholder 3"/>
          <p:cNvPicPr>
            <a:picLocks noGrp="1" noChangeAspect="1"/>
          </p:cNvPicPr>
          <p:nvPr>
            <p:ph idx="1"/>
          </p:nvPr>
        </p:nvPicPr>
        <p:blipFill>
          <a:blip r:embed="rId2"/>
          <a:stretch>
            <a:fillRect/>
          </a:stretch>
        </p:blipFill>
        <p:spPr>
          <a:xfrm>
            <a:off x="2287401" y="1828800"/>
            <a:ext cx="6544048" cy="4351338"/>
          </a:xfrm>
          <a:prstGeom prst="rect">
            <a:avLst/>
          </a:prstGeom>
        </p:spPr>
      </p:pic>
    </p:spTree>
    <p:extLst>
      <p:ext uri="{BB962C8B-B14F-4D97-AF65-F5344CB8AC3E}">
        <p14:creationId xmlns:p14="http://schemas.microsoft.com/office/powerpoint/2010/main" val="7717518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Photoresistors</a:t>
            </a:r>
            <a:endParaRPr lang="en-US" dirty="0"/>
          </a:p>
        </p:txBody>
      </p:sp>
      <p:pic>
        <p:nvPicPr>
          <p:cNvPr id="4" name="Content Placeholder 3"/>
          <p:cNvPicPr>
            <a:picLocks noGrp="1" noChangeAspect="1"/>
          </p:cNvPicPr>
          <p:nvPr>
            <p:ph idx="1"/>
          </p:nvPr>
        </p:nvPicPr>
        <p:blipFill>
          <a:blip r:embed="rId2"/>
          <a:stretch>
            <a:fillRect/>
          </a:stretch>
        </p:blipFill>
        <p:spPr>
          <a:xfrm>
            <a:off x="2498725" y="2512219"/>
            <a:ext cx="6121400" cy="2984500"/>
          </a:xfrm>
          <a:prstGeom prst="rect">
            <a:avLst/>
          </a:prstGeom>
        </p:spPr>
      </p:pic>
    </p:spTree>
    <p:extLst>
      <p:ext uri="{BB962C8B-B14F-4D97-AF65-F5344CB8AC3E}">
        <p14:creationId xmlns:p14="http://schemas.microsoft.com/office/powerpoint/2010/main" val="20017789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Photoresistor</a:t>
            </a:r>
            <a:r>
              <a:rPr lang="en-US" dirty="0" smtClean="0"/>
              <a:t> Simple Circuit</a:t>
            </a:r>
            <a:endParaRPr lang="en-US" dirty="0"/>
          </a:p>
        </p:txBody>
      </p:sp>
      <p:pic>
        <p:nvPicPr>
          <p:cNvPr id="4" name="Content Placeholder 3"/>
          <p:cNvPicPr>
            <a:picLocks noGrp="1" noChangeAspect="1"/>
          </p:cNvPicPr>
          <p:nvPr>
            <p:ph idx="1"/>
          </p:nvPr>
        </p:nvPicPr>
        <p:blipFill>
          <a:blip r:embed="rId2"/>
          <a:stretch>
            <a:fillRect/>
          </a:stretch>
        </p:blipFill>
        <p:spPr>
          <a:xfrm>
            <a:off x="2908610" y="1828800"/>
            <a:ext cx="5301630" cy="4351338"/>
          </a:xfrm>
          <a:prstGeom prst="rect">
            <a:avLst/>
          </a:prstGeom>
        </p:spPr>
      </p:pic>
    </p:spTree>
    <p:extLst>
      <p:ext uri="{BB962C8B-B14F-4D97-AF65-F5344CB8AC3E}">
        <p14:creationId xmlns:p14="http://schemas.microsoft.com/office/powerpoint/2010/main" val="5102605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Voltage Division</a:t>
            </a:r>
            <a:endParaRPr lang="en-US" dirty="0"/>
          </a:p>
        </p:txBody>
      </p:sp>
      <p:pic>
        <p:nvPicPr>
          <p:cNvPr id="8" name="Picture 7"/>
          <p:cNvPicPr>
            <a:picLocks noChangeAspect="1"/>
          </p:cNvPicPr>
          <p:nvPr/>
        </p:nvPicPr>
        <p:blipFill>
          <a:blip r:embed="rId2"/>
          <a:stretch>
            <a:fillRect/>
          </a:stretch>
        </p:blipFill>
        <p:spPr>
          <a:xfrm>
            <a:off x="2044582" y="2137079"/>
            <a:ext cx="2794000" cy="3594100"/>
          </a:xfrm>
          <a:prstGeom prst="rect">
            <a:avLst/>
          </a:prstGeom>
        </p:spPr>
      </p:pic>
      <p:pic>
        <p:nvPicPr>
          <p:cNvPr id="9" name="Picture 8"/>
          <p:cNvPicPr>
            <a:picLocks noChangeAspect="1"/>
          </p:cNvPicPr>
          <p:nvPr/>
        </p:nvPicPr>
        <p:blipFill>
          <a:blip r:embed="rId3"/>
          <a:stretch>
            <a:fillRect/>
          </a:stretch>
        </p:blipFill>
        <p:spPr>
          <a:xfrm>
            <a:off x="5694827" y="3281325"/>
            <a:ext cx="3849264" cy="1024952"/>
          </a:xfrm>
          <a:prstGeom prst="rect">
            <a:avLst/>
          </a:prstGeom>
        </p:spPr>
      </p:pic>
    </p:spTree>
    <p:extLst>
      <p:ext uri="{BB962C8B-B14F-4D97-AF65-F5344CB8AC3E}">
        <p14:creationId xmlns:p14="http://schemas.microsoft.com/office/powerpoint/2010/main" val="10918316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Voltage Division</a:t>
            </a:r>
            <a:endParaRPr lang="en-US" dirty="0"/>
          </a:p>
        </p:txBody>
      </p:sp>
      <p:pic>
        <p:nvPicPr>
          <p:cNvPr id="6" name="Picture 5"/>
          <p:cNvPicPr>
            <a:picLocks noChangeAspect="1"/>
          </p:cNvPicPr>
          <p:nvPr/>
        </p:nvPicPr>
        <p:blipFill>
          <a:blip r:embed="rId2"/>
          <a:stretch>
            <a:fillRect/>
          </a:stretch>
        </p:blipFill>
        <p:spPr>
          <a:xfrm>
            <a:off x="3127875" y="1891324"/>
            <a:ext cx="8037654" cy="4583722"/>
          </a:xfrm>
          <a:prstGeom prst="rect">
            <a:avLst/>
          </a:prstGeom>
        </p:spPr>
      </p:pic>
      <p:pic>
        <p:nvPicPr>
          <p:cNvPr id="5" name="Picture 4"/>
          <p:cNvPicPr>
            <a:picLocks noChangeAspect="1"/>
          </p:cNvPicPr>
          <p:nvPr/>
        </p:nvPicPr>
        <p:blipFill>
          <a:blip r:embed="rId3"/>
          <a:stretch>
            <a:fillRect/>
          </a:stretch>
        </p:blipFill>
        <p:spPr>
          <a:xfrm>
            <a:off x="8250458" y="2270504"/>
            <a:ext cx="2146300" cy="571500"/>
          </a:xfrm>
          <a:prstGeom prst="rect">
            <a:avLst/>
          </a:prstGeom>
        </p:spPr>
      </p:pic>
      <p:sp>
        <p:nvSpPr>
          <p:cNvPr id="7" name="TextBox 6"/>
          <p:cNvSpPr txBox="1"/>
          <p:nvPr/>
        </p:nvSpPr>
        <p:spPr>
          <a:xfrm>
            <a:off x="179753" y="2915138"/>
            <a:ext cx="3070071" cy="1661993"/>
          </a:xfrm>
          <a:prstGeom prst="rect">
            <a:avLst/>
          </a:prstGeom>
          <a:noFill/>
        </p:spPr>
        <p:txBody>
          <a:bodyPr wrap="none" rtlCol="0">
            <a:spAutoFit/>
          </a:bodyPr>
          <a:lstStyle/>
          <a:p>
            <a:r>
              <a:rPr lang="en-US" sz="2400" b="1" dirty="0" smtClean="0"/>
              <a:t>Assume </a:t>
            </a:r>
          </a:p>
          <a:p>
            <a:endParaRPr lang="en-US" sz="2400" b="1" dirty="0" smtClean="0"/>
          </a:p>
          <a:p>
            <a:r>
              <a:rPr lang="en-US" dirty="0" smtClean="0"/>
              <a:t>Vin = 5V</a:t>
            </a:r>
          </a:p>
          <a:p>
            <a:r>
              <a:rPr lang="en-US" dirty="0" smtClean="0"/>
              <a:t>R1 = 100 Ohms</a:t>
            </a:r>
          </a:p>
          <a:p>
            <a:r>
              <a:rPr lang="en-US" dirty="0" smtClean="0"/>
              <a:t>R2 Range is 0 to 100 Ohms</a:t>
            </a:r>
          </a:p>
        </p:txBody>
      </p:sp>
    </p:spTree>
    <p:extLst>
      <p:ext uri="{BB962C8B-B14F-4D97-AF65-F5344CB8AC3E}">
        <p14:creationId xmlns:p14="http://schemas.microsoft.com/office/powerpoint/2010/main" val="16493703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351386" y="1218282"/>
            <a:ext cx="4351338" cy="4351338"/>
          </a:xfrm>
          <a:prstGeom prst="rect">
            <a:avLst/>
          </a:prstGeom>
        </p:spPr>
      </p:pic>
      <p:pic>
        <p:nvPicPr>
          <p:cNvPr id="6" name="Picture 5"/>
          <p:cNvPicPr>
            <a:picLocks noChangeAspect="1"/>
          </p:cNvPicPr>
          <p:nvPr/>
        </p:nvPicPr>
        <p:blipFill>
          <a:blip r:embed="rId3"/>
          <a:stretch>
            <a:fillRect/>
          </a:stretch>
        </p:blipFill>
        <p:spPr>
          <a:xfrm>
            <a:off x="6903106" y="1456902"/>
            <a:ext cx="4200769" cy="4200769"/>
          </a:xfrm>
          <a:prstGeom prst="rect">
            <a:avLst/>
          </a:prstGeom>
        </p:spPr>
      </p:pic>
      <p:sp>
        <p:nvSpPr>
          <p:cNvPr id="7" name="TextBox 6"/>
          <p:cNvSpPr txBox="1"/>
          <p:nvPr/>
        </p:nvSpPr>
        <p:spPr>
          <a:xfrm>
            <a:off x="1611922" y="5271485"/>
            <a:ext cx="7537641" cy="1415772"/>
          </a:xfrm>
          <a:prstGeom prst="rect">
            <a:avLst/>
          </a:prstGeom>
          <a:noFill/>
        </p:spPr>
        <p:txBody>
          <a:bodyPr wrap="none" rtlCol="0">
            <a:spAutoFit/>
          </a:bodyPr>
          <a:lstStyle/>
          <a:p>
            <a:r>
              <a:rPr lang="en-US" dirty="0" smtClean="0"/>
              <a:t>A0        : Analog Output</a:t>
            </a:r>
          </a:p>
          <a:p>
            <a:r>
              <a:rPr lang="en-US" dirty="0" smtClean="0"/>
              <a:t>GND    : Ground</a:t>
            </a:r>
          </a:p>
          <a:p>
            <a:r>
              <a:rPr lang="en-US" dirty="0" smtClean="0"/>
              <a:t>VCC     : 5V Power</a:t>
            </a:r>
          </a:p>
          <a:p>
            <a:r>
              <a:rPr lang="en-US" dirty="0" smtClean="0"/>
              <a:t>D0        : Digital Output (output is low when dark, high when bright)*</a:t>
            </a:r>
          </a:p>
          <a:p>
            <a:r>
              <a:rPr lang="en-US" sz="1400" dirty="0" smtClean="0"/>
              <a:t>* The screw on the top allows you adjust the threshold for the digital output</a:t>
            </a:r>
            <a:endParaRPr lang="en-US" sz="1400" dirty="0"/>
          </a:p>
        </p:txBody>
      </p:sp>
      <p:sp>
        <p:nvSpPr>
          <p:cNvPr id="2" name="Title 1"/>
          <p:cNvSpPr>
            <a:spLocks noGrp="1"/>
          </p:cNvSpPr>
          <p:nvPr>
            <p:ph type="title"/>
          </p:nvPr>
        </p:nvSpPr>
        <p:spPr/>
        <p:txBody>
          <a:bodyPr/>
          <a:lstStyle/>
          <a:p>
            <a:r>
              <a:rPr lang="en-US" dirty="0" err="1" smtClean="0"/>
              <a:t>Photoresistor</a:t>
            </a:r>
            <a:r>
              <a:rPr lang="en-US" dirty="0" smtClean="0"/>
              <a:t> Module</a:t>
            </a:r>
            <a:endParaRPr lang="en-US" dirty="0"/>
          </a:p>
        </p:txBody>
      </p:sp>
    </p:spTree>
    <p:extLst>
      <p:ext uri="{BB962C8B-B14F-4D97-AF65-F5344CB8AC3E}">
        <p14:creationId xmlns:p14="http://schemas.microsoft.com/office/powerpoint/2010/main" val="12902089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Digital Write</a:t>
            </a:r>
            <a:endParaRPr lang="en-US" dirty="0"/>
          </a:p>
        </p:txBody>
      </p:sp>
      <p:sp>
        <p:nvSpPr>
          <p:cNvPr id="3" name="Content Placeholder 2"/>
          <p:cNvSpPr>
            <a:spLocks noGrp="1"/>
          </p:cNvSpPr>
          <p:nvPr>
            <p:ph idx="1"/>
          </p:nvPr>
        </p:nvSpPr>
        <p:spPr/>
        <p:txBody>
          <a:bodyPr/>
          <a:lstStyle/>
          <a:p>
            <a:r>
              <a:rPr lang="en-US" dirty="0"/>
              <a:t>The easiest of the two is using the built in function </a:t>
            </a:r>
            <a:r>
              <a:rPr lang="en-US" dirty="0">
                <a:hlinkClick r:id="rId2"/>
              </a:rPr>
              <a:t>digitalWrite()</a:t>
            </a:r>
            <a:r>
              <a:rPr lang="en-US" dirty="0"/>
              <a:t>. The </a:t>
            </a:r>
            <a:r>
              <a:rPr lang="en-US" dirty="0">
                <a:hlinkClick r:id="rId2"/>
              </a:rPr>
              <a:t>digitalWrite()</a:t>
            </a:r>
            <a:r>
              <a:rPr lang="en-US" dirty="0"/>
              <a:t> function takes in two values, the pin number and the value (HIGH or LOW). The </a:t>
            </a:r>
            <a:r>
              <a:rPr lang="en-US" dirty="0">
                <a:hlinkClick r:id="rId2"/>
              </a:rPr>
              <a:t>digitalWrite()</a:t>
            </a:r>
            <a:r>
              <a:rPr lang="en-US" dirty="0"/>
              <a:t> value is discrete and must be either HIGH (5V) or low (0V). This is useful if you simply wish to control if the LED is on or off (like in the blink example).</a:t>
            </a:r>
            <a:endParaRPr lang="en-US" dirty="0"/>
          </a:p>
        </p:txBody>
      </p:sp>
    </p:spTree>
    <p:extLst>
      <p:ext uri="{BB962C8B-B14F-4D97-AF65-F5344CB8AC3E}">
        <p14:creationId xmlns:p14="http://schemas.microsoft.com/office/powerpoint/2010/main" val="1053127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Analog Write</a:t>
            </a:r>
            <a:endParaRPr lang="en-US" dirty="0"/>
          </a:p>
        </p:txBody>
      </p:sp>
      <p:sp>
        <p:nvSpPr>
          <p:cNvPr id="3" name="Content Placeholder 2"/>
          <p:cNvSpPr>
            <a:spLocks noGrp="1"/>
          </p:cNvSpPr>
          <p:nvPr>
            <p:ph idx="1"/>
          </p:nvPr>
        </p:nvSpPr>
        <p:spPr/>
        <p:txBody>
          <a:bodyPr/>
          <a:lstStyle/>
          <a:p>
            <a:r>
              <a:rPr lang="en-US" dirty="0"/>
              <a:t>Turning the LED on and off is useful, however, if you wish to adjust the brightness of the LED you will need to use the </a:t>
            </a:r>
            <a:r>
              <a:rPr lang="en-US" dirty="0">
                <a:hlinkClick r:id="rId2"/>
              </a:rPr>
              <a:t>analogWrite()</a:t>
            </a:r>
            <a:r>
              <a:rPr lang="en-US" dirty="0"/>
              <a:t> function. The Arduino </a:t>
            </a:r>
            <a:r>
              <a:rPr lang="en-US" dirty="0">
                <a:hlinkClick r:id="rId2"/>
              </a:rPr>
              <a:t>analogWrite()</a:t>
            </a:r>
            <a:r>
              <a:rPr lang="en-US" dirty="0"/>
              <a:t> doesn't actually output an analog value but emulates an analog signal by configuring the pin as a PWM (Pulse Width Modulation). The </a:t>
            </a:r>
            <a:r>
              <a:rPr lang="en-US" dirty="0">
                <a:hlinkClick r:id="rId2"/>
              </a:rPr>
              <a:t>analogWrite()</a:t>
            </a:r>
            <a:r>
              <a:rPr lang="en-US" dirty="0"/>
              <a:t> function also takes two values, the pin number and the 'analog' value (0-255). 0 Means the pin will output a wave form with a 0% duty cycle (or basically 0V). As you increase the number towards 255 the duty cycle increases towards 100% (effectively 5V). The following diagram illustrates how the duty cycle of the output changes the wave form. </a:t>
            </a:r>
            <a:endParaRPr lang="en-US" dirty="0"/>
          </a:p>
        </p:txBody>
      </p:sp>
    </p:spTree>
    <p:extLst>
      <p:ext uri="{BB962C8B-B14F-4D97-AF65-F5344CB8AC3E}">
        <p14:creationId xmlns:p14="http://schemas.microsoft.com/office/powerpoint/2010/main" val="1178732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PWM</a:t>
            </a:r>
            <a:endParaRPr lang="en-US" dirty="0"/>
          </a:p>
        </p:txBody>
      </p:sp>
      <p:pic>
        <p:nvPicPr>
          <p:cNvPr id="4" name="Content Placeholder 3"/>
          <p:cNvPicPr>
            <a:picLocks noGrp="1" noChangeAspect="1"/>
          </p:cNvPicPr>
          <p:nvPr>
            <p:ph idx="1"/>
          </p:nvPr>
        </p:nvPicPr>
        <p:blipFill>
          <a:blip r:embed="rId2"/>
          <a:stretch>
            <a:fillRect/>
          </a:stretch>
        </p:blipFill>
        <p:spPr>
          <a:xfrm>
            <a:off x="2388607" y="1828800"/>
            <a:ext cx="6341636" cy="4351338"/>
          </a:xfrm>
          <a:prstGeom prst="rect">
            <a:avLst/>
          </a:prstGeom>
        </p:spPr>
      </p:pic>
    </p:spTree>
    <p:extLst>
      <p:ext uri="{BB962C8B-B14F-4D97-AF65-F5344CB8AC3E}">
        <p14:creationId xmlns:p14="http://schemas.microsoft.com/office/powerpoint/2010/main" val="17873796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About Me</a:t>
            </a:r>
            <a:endParaRPr lang="en-US" dirty="0"/>
          </a:p>
        </p:txBody>
      </p:sp>
      <p:sp>
        <p:nvSpPr>
          <p:cNvPr id="3" name="Content Placeholder 2"/>
          <p:cNvSpPr>
            <a:spLocks noGrp="1"/>
          </p:cNvSpPr>
          <p:nvPr>
            <p:ph idx="1"/>
          </p:nvPr>
        </p:nvSpPr>
        <p:spPr/>
        <p:txBody>
          <a:bodyPr/>
          <a:lstStyle/>
          <a:p>
            <a:r>
              <a:rPr lang="en-US" sz="2800" dirty="0" smtClean="0"/>
              <a:t>Ryan Brock</a:t>
            </a:r>
          </a:p>
          <a:p>
            <a:r>
              <a:rPr lang="en-US" sz="2800" dirty="0" smtClean="0"/>
              <a:t>Software Engineer – 14 Years</a:t>
            </a:r>
          </a:p>
          <a:p>
            <a:r>
              <a:rPr lang="en-US" sz="2800" dirty="0" smtClean="0"/>
              <a:t>Purdue University – Computer Science</a:t>
            </a:r>
          </a:p>
          <a:p>
            <a:r>
              <a:rPr lang="en-US" sz="2800" dirty="0" smtClean="0"/>
              <a:t>Motorola</a:t>
            </a:r>
          </a:p>
          <a:p>
            <a:r>
              <a:rPr lang="en-US" sz="2800" dirty="0" smtClean="0"/>
              <a:t>Zebra Technologies</a:t>
            </a:r>
          </a:p>
        </p:txBody>
      </p:sp>
    </p:spTree>
    <p:extLst>
      <p:ext uri="{BB962C8B-B14F-4D97-AF65-F5344CB8AC3E}">
        <p14:creationId xmlns:p14="http://schemas.microsoft.com/office/powerpoint/2010/main" val="2570879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 One Parts List</a:t>
            </a:r>
            <a:endParaRPr lang="en-US" dirty="0"/>
          </a:p>
        </p:txBody>
      </p:sp>
      <p:sp>
        <p:nvSpPr>
          <p:cNvPr id="3" name="Content Placeholder 2"/>
          <p:cNvSpPr>
            <a:spLocks noGrp="1"/>
          </p:cNvSpPr>
          <p:nvPr>
            <p:ph idx="1"/>
          </p:nvPr>
        </p:nvSpPr>
        <p:spPr/>
        <p:txBody>
          <a:bodyPr/>
          <a:lstStyle/>
          <a:p>
            <a:r>
              <a:rPr lang="en-US" dirty="0" smtClean="0"/>
              <a:t>Arduino</a:t>
            </a:r>
          </a:p>
          <a:p>
            <a:r>
              <a:rPr lang="en-US" dirty="0" smtClean="0"/>
              <a:t>Breadboard</a:t>
            </a:r>
          </a:p>
          <a:p>
            <a:r>
              <a:rPr lang="en-US" dirty="0" smtClean="0"/>
              <a:t>USB Cable</a:t>
            </a:r>
          </a:p>
          <a:p>
            <a:r>
              <a:rPr lang="en-US" dirty="0" smtClean="0"/>
              <a:t>1 LED</a:t>
            </a:r>
          </a:p>
          <a:p>
            <a:r>
              <a:rPr lang="en-US" dirty="0" smtClean="0"/>
              <a:t>1 </a:t>
            </a:r>
            <a:r>
              <a:rPr lang="en-US" dirty="0" err="1" smtClean="0"/>
              <a:t>Photoresistor</a:t>
            </a:r>
            <a:endParaRPr lang="en-US" dirty="0" smtClean="0"/>
          </a:p>
          <a:p>
            <a:r>
              <a:rPr lang="en-US" dirty="0" smtClean="0"/>
              <a:t>1 330 Ohm resistor</a:t>
            </a:r>
          </a:p>
          <a:p>
            <a:r>
              <a:rPr lang="en-US" dirty="0" smtClean="0"/>
              <a:t>1 10K Ohm resistor</a:t>
            </a:r>
          </a:p>
          <a:p>
            <a:r>
              <a:rPr lang="en-US" dirty="0" smtClean="0"/>
              <a:t>5 Wires</a:t>
            </a:r>
          </a:p>
          <a:p>
            <a:endParaRPr lang="en-US" dirty="0" smtClean="0"/>
          </a:p>
          <a:p>
            <a:endParaRPr lang="en-US" dirty="0"/>
          </a:p>
        </p:txBody>
      </p:sp>
    </p:spTree>
    <p:extLst>
      <p:ext uri="{BB962C8B-B14F-4D97-AF65-F5344CB8AC3E}">
        <p14:creationId xmlns:p14="http://schemas.microsoft.com/office/powerpoint/2010/main" val="645455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3134" y="148491"/>
            <a:ext cx="9692640" cy="690953"/>
          </a:xfrm>
        </p:spPr>
        <p:txBody>
          <a:bodyPr>
            <a:normAutofit fontScale="90000"/>
          </a:bodyPr>
          <a:lstStyle/>
          <a:p>
            <a:r>
              <a:rPr lang="en-US" dirty="0" smtClean="0"/>
              <a:t>Project 1 Wiring Diagram</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24002" y="839445"/>
            <a:ext cx="6216613" cy="5899020"/>
          </a:xfrm>
        </p:spPr>
      </p:pic>
    </p:spTree>
    <p:extLst>
      <p:ext uri="{BB962C8B-B14F-4D97-AF65-F5344CB8AC3E}">
        <p14:creationId xmlns:p14="http://schemas.microsoft.com/office/powerpoint/2010/main" val="7545609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 One Code</a:t>
            </a:r>
            <a:endParaRPr lang="en-US" dirty="0"/>
          </a:p>
        </p:txBody>
      </p:sp>
      <p:sp>
        <p:nvSpPr>
          <p:cNvPr id="3" name="Content Placeholder 2"/>
          <p:cNvSpPr>
            <a:spLocks noGrp="1"/>
          </p:cNvSpPr>
          <p:nvPr>
            <p:ph idx="1"/>
          </p:nvPr>
        </p:nvSpPr>
        <p:spPr/>
        <p:txBody>
          <a:bodyPr/>
          <a:lstStyle/>
          <a:p>
            <a:r>
              <a:rPr lang="en-US" sz="2000" dirty="0"/>
              <a:t>https://</a:t>
            </a:r>
            <a:r>
              <a:rPr lang="en-US" sz="2000" dirty="0" err="1" smtClean="0"/>
              <a:t>github.com</a:t>
            </a:r>
            <a:r>
              <a:rPr lang="en-US" sz="2000" dirty="0" smtClean="0"/>
              <a:t>/borq79/Cary-Area-Public-Library-Classes</a:t>
            </a:r>
          </a:p>
          <a:p>
            <a:endParaRPr lang="en-US" sz="2800" dirty="0"/>
          </a:p>
          <a:p>
            <a:pPr lvl="1"/>
            <a:r>
              <a:rPr lang="en-US" sz="3200" dirty="0" err="1" smtClean="0"/>
              <a:t>Photoresistors</a:t>
            </a:r>
            <a:endParaRPr lang="en-US" sz="3200" dirty="0"/>
          </a:p>
          <a:p>
            <a:pPr lvl="2"/>
            <a:r>
              <a:rPr lang="en-US" sz="3200" dirty="0" err="1" smtClean="0"/>
              <a:t>pcb_photoresistor_example</a:t>
            </a:r>
            <a:endParaRPr lang="en-US" sz="3200" dirty="0"/>
          </a:p>
          <a:p>
            <a:pPr lvl="3"/>
            <a:r>
              <a:rPr lang="en-US" sz="3200" dirty="0" err="1" smtClean="0"/>
              <a:t>pcb_photoresistor_example.ino</a:t>
            </a:r>
            <a:endParaRPr lang="en-US" sz="3200" dirty="0"/>
          </a:p>
        </p:txBody>
      </p:sp>
    </p:spTree>
    <p:extLst>
      <p:ext uri="{BB962C8B-B14F-4D97-AF65-F5344CB8AC3E}">
        <p14:creationId xmlns:p14="http://schemas.microsoft.com/office/powerpoint/2010/main" val="14488663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 One Parts List</a:t>
            </a:r>
            <a:endParaRPr lang="en-US" dirty="0"/>
          </a:p>
        </p:txBody>
      </p:sp>
      <p:sp>
        <p:nvSpPr>
          <p:cNvPr id="3" name="Content Placeholder 2"/>
          <p:cNvSpPr>
            <a:spLocks noGrp="1"/>
          </p:cNvSpPr>
          <p:nvPr>
            <p:ph idx="1"/>
          </p:nvPr>
        </p:nvSpPr>
        <p:spPr/>
        <p:txBody>
          <a:bodyPr/>
          <a:lstStyle/>
          <a:p>
            <a:r>
              <a:rPr lang="en-US" dirty="0" smtClean="0"/>
              <a:t>Arduino</a:t>
            </a:r>
          </a:p>
          <a:p>
            <a:r>
              <a:rPr lang="en-US" dirty="0" smtClean="0"/>
              <a:t>Breadboard</a:t>
            </a:r>
          </a:p>
          <a:p>
            <a:r>
              <a:rPr lang="en-US" dirty="0" smtClean="0"/>
              <a:t>USB Cable</a:t>
            </a:r>
          </a:p>
          <a:p>
            <a:r>
              <a:rPr lang="en-US" dirty="0"/>
              <a:t>5</a:t>
            </a:r>
            <a:r>
              <a:rPr lang="en-US" dirty="0" smtClean="0"/>
              <a:t> LEDs</a:t>
            </a:r>
          </a:p>
          <a:p>
            <a:r>
              <a:rPr lang="en-US" dirty="0" smtClean="0"/>
              <a:t>1 </a:t>
            </a:r>
            <a:r>
              <a:rPr lang="en-US" dirty="0" err="1" smtClean="0"/>
              <a:t>Photoresistor</a:t>
            </a:r>
            <a:endParaRPr lang="en-US" dirty="0" smtClean="0"/>
          </a:p>
          <a:p>
            <a:r>
              <a:rPr lang="en-US" dirty="0"/>
              <a:t>5</a:t>
            </a:r>
            <a:r>
              <a:rPr lang="en-US" dirty="0" smtClean="0"/>
              <a:t> 330 Ohm resistors</a:t>
            </a:r>
          </a:p>
          <a:p>
            <a:r>
              <a:rPr lang="en-US" dirty="0" smtClean="0"/>
              <a:t>1 10K Ohm resistor</a:t>
            </a:r>
          </a:p>
          <a:p>
            <a:r>
              <a:rPr lang="en-US" dirty="0"/>
              <a:t>9</a:t>
            </a:r>
            <a:r>
              <a:rPr lang="en-US" dirty="0" smtClean="0"/>
              <a:t> Wires</a:t>
            </a:r>
          </a:p>
          <a:p>
            <a:endParaRPr lang="en-US" dirty="0" smtClean="0"/>
          </a:p>
          <a:p>
            <a:endParaRPr lang="en-US" dirty="0"/>
          </a:p>
        </p:txBody>
      </p:sp>
    </p:spTree>
    <p:extLst>
      <p:ext uri="{BB962C8B-B14F-4D97-AF65-F5344CB8AC3E}">
        <p14:creationId xmlns:p14="http://schemas.microsoft.com/office/powerpoint/2010/main" val="9060036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3134" y="148491"/>
            <a:ext cx="9692640" cy="690953"/>
          </a:xfrm>
        </p:spPr>
        <p:txBody>
          <a:bodyPr>
            <a:normAutofit fontScale="90000"/>
          </a:bodyPr>
          <a:lstStyle/>
          <a:p>
            <a:r>
              <a:rPr lang="en-US" dirty="0" smtClean="0"/>
              <a:t>Project 2 Wiring Diagram</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63446" y="791013"/>
            <a:ext cx="5587999" cy="5993629"/>
          </a:xfrm>
        </p:spPr>
      </p:pic>
    </p:spTree>
    <p:extLst>
      <p:ext uri="{BB962C8B-B14F-4D97-AF65-F5344CB8AC3E}">
        <p14:creationId xmlns:p14="http://schemas.microsoft.com/office/powerpoint/2010/main" val="18904268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 Two Code</a:t>
            </a:r>
            <a:endParaRPr lang="en-US" dirty="0"/>
          </a:p>
        </p:txBody>
      </p:sp>
      <p:sp>
        <p:nvSpPr>
          <p:cNvPr id="3" name="Content Placeholder 2"/>
          <p:cNvSpPr>
            <a:spLocks noGrp="1"/>
          </p:cNvSpPr>
          <p:nvPr>
            <p:ph idx="1"/>
          </p:nvPr>
        </p:nvSpPr>
        <p:spPr/>
        <p:txBody>
          <a:bodyPr/>
          <a:lstStyle/>
          <a:p>
            <a:r>
              <a:rPr lang="en-US" sz="2000" dirty="0"/>
              <a:t>https://</a:t>
            </a:r>
            <a:r>
              <a:rPr lang="en-US" sz="2000" dirty="0" err="1" smtClean="0"/>
              <a:t>github.com</a:t>
            </a:r>
            <a:r>
              <a:rPr lang="en-US" sz="2000" dirty="0" smtClean="0"/>
              <a:t>/borq79/Cary-Area-Public-Library-Classes</a:t>
            </a:r>
          </a:p>
          <a:p>
            <a:endParaRPr lang="en-US" sz="2800" dirty="0"/>
          </a:p>
          <a:p>
            <a:pPr lvl="1"/>
            <a:r>
              <a:rPr lang="en-US" sz="3200" dirty="0" err="1" smtClean="0"/>
              <a:t>Photoresistors</a:t>
            </a:r>
            <a:endParaRPr lang="en-US" sz="3200" dirty="0"/>
          </a:p>
          <a:p>
            <a:pPr lvl="2"/>
            <a:r>
              <a:rPr lang="en-US" sz="2800" dirty="0" err="1" smtClean="0"/>
              <a:t>pcb_photoresistor_led_array_example</a:t>
            </a:r>
            <a:endParaRPr lang="en-US" sz="2800" dirty="0"/>
          </a:p>
          <a:p>
            <a:pPr lvl="3"/>
            <a:r>
              <a:rPr lang="en-US" sz="2800" dirty="0" err="1" smtClean="0"/>
              <a:t>pcb_photoresistor_led_array_example.ino</a:t>
            </a:r>
            <a:endParaRPr lang="en-US" sz="2800" dirty="0"/>
          </a:p>
        </p:txBody>
      </p:sp>
    </p:spTree>
    <p:extLst>
      <p:ext uri="{BB962C8B-B14F-4D97-AF65-F5344CB8AC3E}">
        <p14:creationId xmlns:p14="http://schemas.microsoft.com/office/powerpoint/2010/main" val="4142613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Contact</a:t>
            </a:r>
            <a:endParaRPr lang="en-US" dirty="0"/>
          </a:p>
        </p:txBody>
      </p:sp>
      <p:sp>
        <p:nvSpPr>
          <p:cNvPr id="3" name="Content Placeholder 2"/>
          <p:cNvSpPr>
            <a:spLocks noGrp="1"/>
          </p:cNvSpPr>
          <p:nvPr>
            <p:ph idx="1"/>
          </p:nvPr>
        </p:nvSpPr>
        <p:spPr>
          <a:xfrm>
            <a:off x="1261872" y="1828800"/>
            <a:ext cx="9692640" cy="4351337"/>
          </a:xfrm>
        </p:spPr>
        <p:txBody>
          <a:bodyPr/>
          <a:lstStyle/>
          <a:p>
            <a:r>
              <a:rPr lang="en-US" sz="2800" b="1" dirty="0" smtClean="0"/>
              <a:t>Twitter</a:t>
            </a:r>
            <a:r>
              <a:rPr lang="en-US" sz="2800" dirty="0"/>
              <a:t>:</a:t>
            </a:r>
            <a:r>
              <a:rPr lang="en-US" sz="2800" dirty="0" smtClean="0"/>
              <a:t> @borq79</a:t>
            </a:r>
          </a:p>
          <a:p>
            <a:r>
              <a:rPr lang="en-US" sz="2800" b="1" dirty="0" smtClean="0"/>
              <a:t>Email: </a:t>
            </a:r>
            <a:r>
              <a:rPr lang="en-US" sz="2800" dirty="0" smtClean="0"/>
              <a:t>borq79@gmail.com</a:t>
            </a:r>
          </a:p>
          <a:p>
            <a:r>
              <a:rPr lang="en-US" sz="2800" b="1" dirty="0" err="1" smtClean="0"/>
              <a:t>Github</a:t>
            </a:r>
            <a:r>
              <a:rPr lang="en-US" sz="2800" b="1" dirty="0" smtClean="0"/>
              <a:t> Repo: </a:t>
            </a:r>
          </a:p>
          <a:p>
            <a:pPr lvl="1"/>
            <a:r>
              <a:rPr lang="en-US" sz="2400" dirty="0"/>
              <a:t>https://</a:t>
            </a:r>
            <a:r>
              <a:rPr lang="en-US" sz="2400" dirty="0" smtClean="0"/>
              <a:t>github.com/borq79/Cary-Area-Public-Library-Classes</a:t>
            </a:r>
          </a:p>
          <a:p>
            <a:pPr lvl="1"/>
            <a:endParaRPr lang="en-US" sz="2600" dirty="0" smtClean="0"/>
          </a:p>
        </p:txBody>
      </p:sp>
    </p:spTree>
    <p:extLst>
      <p:ext uri="{BB962C8B-B14F-4D97-AF65-F5344CB8AC3E}">
        <p14:creationId xmlns:p14="http://schemas.microsoft.com/office/powerpoint/2010/main" val="14100908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idx="1"/>
          </p:nvPr>
        </p:nvSpPr>
        <p:spPr/>
        <p:txBody>
          <a:bodyPr/>
          <a:lstStyle/>
          <a:p>
            <a:r>
              <a:rPr lang="en-US" b="1" dirty="0" smtClean="0"/>
              <a:t>Review of some basics (15 mins)</a:t>
            </a:r>
          </a:p>
          <a:p>
            <a:pPr lvl="1"/>
            <a:r>
              <a:rPr lang="en-US" dirty="0" smtClean="0"/>
              <a:t>Arduino</a:t>
            </a:r>
          </a:p>
          <a:p>
            <a:pPr lvl="1"/>
            <a:r>
              <a:rPr lang="en-US" dirty="0" smtClean="0"/>
              <a:t>Breadboards</a:t>
            </a:r>
          </a:p>
          <a:p>
            <a:pPr lvl="1"/>
            <a:r>
              <a:rPr lang="en-US" dirty="0" smtClean="0"/>
              <a:t>Resistors</a:t>
            </a:r>
          </a:p>
          <a:p>
            <a:pPr lvl="1"/>
            <a:r>
              <a:rPr lang="en-US" dirty="0" smtClean="0"/>
              <a:t>LEDs</a:t>
            </a:r>
          </a:p>
          <a:p>
            <a:r>
              <a:rPr lang="en-US" b="1" dirty="0" smtClean="0"/>
              <a:t>Introduction to </a:t>
            </a:r>
            <a:r>
              <a:rPr lang="en-US" b="1" dirty="0" err="1" smtClean="0"/>
              <a:t>Photoresistors</a:t>
            </a:r>
            <a:r>
              <a:rPr lang="en-US" b="1" dirty="0" smtClean="0"/>
              <a:t> (15 mins)</a:t>
            </a:r>
          </a:p>
          <a:p>
            <a:pPr lvl="1"/>
            <a:r>
              <a:rPr lang="en-US" dirty="0" smtClean="0"/>
              <a:t>Voltage Division</a:t>
            </a:r>
          </a:p>
          <a:p>
            <a:pPr lvl="1"/>
            <a:r>
              <a:rPr lang="en-US" dirty="0" err="1" smtClean="0"/>
              <a:t>Photoresistor</a:t>
            </a:r>
            <a:r>
              <a:rPr lang="en-US" dirty="0" smtClean="0"/>
              <a:t> Modules</a:t>
            </a:r>
          </a:p>
          <a:p>
            <a:r>
              <a:rPr lang="en-US" b="1" dirty="0" smtClean="0"/>
              <a:t>Projects</a:t>
            </a:r>
          </a:p>
          <a:p>
            <a:pPr lvl="1"/>
            <a:r>
              <a:rPr lang="en-US" dirty="0" err="1" smtClean="0"/>
              <a:t>Photoresistor</a:t>
            </a:r>
            <a:r>
              <a:rPr lang="en-US" dirty="0" smtClean="0"/>
              <a:t> determines LED brightness</a:t>
            </a:r>
          </a:p>
          <a:p>
            <a:pPr lvl="1"/>
            <a:r>
              <a:rPr lang="en-US" dirty="0" err="1" smtClean="0"/>
              <a:t>Photoresistor</a:t>
            </a:r>
            <a:r>
              <a:rPr lang="en-US" dirty="0" smtClean="0"/>
              <a:t> LED Array</a:t>
            </a:r>
          </a:p>
          <a:p>
            <a:pPr lvl="1"/>
            <a:r>
              <a:rPr lang="en-US" dirty="0" smtClean="0"/>
              <a:t>Light Trip sensor sends notifications to Twitter</a:t>
            </a:r>
          </a:p>
          <a:p>
            <a:pPr lvl="1"/>
            <a:endParaRPr lang="en-US" dirty="0"/>
          </a:p>
        </p:txBody>
      </p:sp>
    </p:spTree>
    <p:extLst>
      <p:ext uri="{BB962C8B-B14F-4D97-AF65-F5344CB8AC3E}">
        <p14:creationId xmlns:p14="http://schemas.microsoft.com/office/powerpoint/2010/main" val="10995850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Arduino Uno</a:t>
            </a:r>
            <a:endParaRPr lang="en-US" dirty="0"/>
          </a:p>
        </p:txBody>
      </p:sp>
      <p:pic>
        <p:nvPicPr>
          <p:cNvPr id="4" name="Content Placeholder 3"/>
          <p:cNvPicPr>
            <a:picLocks noGrp="1" noChangeAspect="1"/>
          </p:cNvPicPr>
          <p:nvPr>
            <p:ph idx="1"/>
          </p:nvPr>
        </p:nvPicPr>
        <p:blipFill>
          <a:blip r:embed="rId2"/>
          <a:stretch>
            <a:fillRect/>
          </a:stretch>
        </p:blipFill>
        <p:spPr>
          <a:xfrm>
            <a:off x="2813177" y="2090325"/>
            <a:ext cx="5492496" cy="3828288"/>
          </a:xfrm>
          <a:prstGeom prst="rect">
            <a:avLst/>
          </a:prstGeom>
        </p:spPr>
      </p:pic>
    </p:spTree>
    <p:extLst>
      <p:ext uri="{BB962C8B-B14F-4D97-AF65-F5344CB8AC3E}">
        <p14:creationId xmlns:p14="http://schemas.microsoft.com/office/powerpoint/2010/main" val="2303627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Breadboard</a:t>
            </a:r>
            <a:endParaRPr lang="en-US" dirty="0"/>
          </a:p>
        </p:txBody>
      </p:sp>
      <p:pic>
        <p:nvPicPr>
          <p:cNvPr id="4" name="Content Placeholder 3"/>
          <p:cNvPicPr>
            <a:picLocks noGrp="1" noChangeAspect="1"/>
          </p:cNvPicPr>
          <p:nvPr>
            <p:ph idx="1"/>
          </p:nvPr>
        </p:nvPicPr>
        <p:blipFill>
          <a:blip r:embed="rId2"/>
          <a:stretch>
            <a:fillRect/>
          </a:stretch>
        </p:blipFill>
        <p:spPr>
          <a:xfrm rot="5400000">
            <a:off x="3086664" y="1072145"/>
            <a:ext cx="4908584" cy="6408923"/>
          </a:xfrm>
          <a:prstGeom prst="rect">
            <a:avLst/>
          </a:prstGeom>
        </p:spPr>
      </p:pic>
    </p:spTree>
    <p:extLst>
      <p:ext uri="{BB962C8B-B14F-4D97-AF65-F5344CB8AC3E}">
        <p14:creationId xmlns:p14="http://schemas.microsoft.com/office/powerpoint/2010/main" val="11261324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Wiring up a Circuit</a:t>
            </a:r>
            <a:endParaRPr lang="en-US" dirty="0"/>
          </a:p>
        </p:txBody>
      </p:sp>
      <p:pic>
        <p:nvPicPr>
          <p:cNvPr id="4" name="Content Placeholder 3"/>
          <p:cNvPicPr>
            <a:picLocks noGrp="1" noChangeAspect="1"/>
          </p:cNvPicPr>
          <p:nvPr>
            <p:ph idx="1"/>
          </p:nvPr>
        </p:nvPicPr>
        <p:blipFill>
          <a:blip r:embed="rId2"/>
          <a:stretch>
            <a:fillRect/>
          </a:stretch>
        </p:blipFill>
        <p:spPr>
          <a:xfrm>
            <a:off x="1385050" y="1691322"/>
            <a:ext cx="8337288" cy="4958012"/>
          </a:xfrm>
          <a:prstGeom prst="rect">
            <a:avLst/>
          </a:prstGeom>
        </p:spPr>
      </p:pic>
    </p:spTree>
    <p:extLst>
      <p:ext uri="{BB962C8B-B14F-4D97-AF65-F5344CB8AC3E}">
        <p14:creationId xmlns:p14="http://schemas.microsoft.com/office/powerpoint/2010/main" val="4443054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Resistors</a:t>
            </a:r>
            <a:endParaRPr lang="en-US" dirty="0"/>
          </a:p>
        </p:txBody>
      </p:sp>
      <p:pic>
        <p:nvPicPr>
          <p:cNvPr id="4" name="Content Placeholder 3"/>
          <p:cNvPicPr>
            <a:picLocks noGrp="1" noChangeAspect="1"/>
          </p:cNvPicPr>
          <p:nvPr>
            <p:ph idx="1"/>
          </p:nvPr>
        </p:nvPicPr>
        <p:blipFill>
          <a:blip r:embed="rId2"/>
          <a:stretch>
            <a:fillRect/>
          </a:stretch>
        </p:blipFill>
        <p:spPr>
          <a:xfrm>
            <a:off x="3383756" y="1828800"/>
            <a:ext cx="4351338" cy="4351338"/>
          </a:xfrm>
          <a:prstGeom prst="rect">
            <a:avLst/>
          </a:prstGeom>
        </p:spPr>
      </p:pic>
    </p:spTree>
    <p:extLst>
      <p:ext uri="{BB962C8B-B14F-4D97-AF65-F5344CB8AC3E}">
        <p14:creationId xmlns:p14="http://schemas.microsoft.com/office/powerpoint/2010/main" val="280262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Vilros</a:t>
            </a:r>
            <a:r>
              <a:rPr lang="en-US" dirty="0" smtClean="0"/>
              <a:t> Kit Resistors</a:t>
            </a:r>
            <a:endParaRPr lang="en-US" dirty="0"/>
          </a:p>
        </p:txBody>
      </p:sp>
      <p:pic>
        <p:nvPicPr>
          <p:cNvPr id="1026" name="Picture 2" descr="esistors.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435920" y="2063262"/>
            <a:ext cx="7689398" cy="187587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563077" y="4384614"/>
            <a:ext cx="7291754" cy="1815882"/>
          </a:xfrm>
          <a:prstGeom prst="rect">
            <a:avLst/>
          </a:prstGeom>
          <a:noFill/>
        </p:spPr>
        <p:txBody>
          <a:bodyPr wrap="square" rtlCol="0">
            <a:spAutoFit/>
          </a:bodyPr>
          <a:lstStyle/>
          <a:p>
            <a:r>
              <a:rPr lang="en-US" sz="2800" dirty="0" smtClean="0"/>
              <a:t>V = IR</a:t>
            </a:r>
          </a:p>
          <a:p>
            <a:r>
              <a:rPr lang="en-US" sz="2800" dirty="0" smtClean="0"/>
              <a:t>I = V / R</a:t>
            </a:r>
          </a:p>
          <a:p>
            <a:r>
              <a:rPr lang="en-US" sz="2800" dirty="0" smtClean="0"/>
              <a:t>I = 5V / 330 = 0.</a:t>
            </a:r>
            <a:r>
              <a:rPr lang="is-IS" sz="2800" dirty="0" smtClean="0"/>
              <a:t>015A (15 mA)</a:t>
            </a:r>
            <a:endParaRPr lang="en-US" sz="2800" dirty="0" smtClean="0"/>
          </a:p>
          <a:p>
            <a:r>
              <a:rPr lang="en-US" sz="2800" dirty="0" smtClean="0"/>
              <a:t>I = 5V / 10,000 = 0.0005A (0.5 mA)</a:t>
            </a:r>
            <a:endParaRPr lang="en-US" sz="2800" dirty="0"/>
          </a:p>
        </p:txBody>
      </p:sp>
    </p:spTree>
    <p:extLst>
      <p:ext uri="{BB962C8B-B14F-4D97-AF65-F5344CB8AC3E}">
        <p14:creationId xmlns:p14="http://schemas.microsoft.com/office/powerpoint/2010/main" val="630447058"/>
      </p:ext>
    </p:extLst>
  </p:cSld>
  <p:clrMapOvr>
    <a:masterClrMapping/>
  </p:clrMapOvr>
</p:sld>
</file>

<file path=ppt/theme/theme1.xml><?xml version="1.0" encoding="utf-8"?>
<a:theme xmlns:a="http://schemas.openxmlformats.org/drawingml/2006/main" name="View">
  <a:themeElements>
    <a:clrScheme name="View">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docProps/app.xml><?xml version="1.0" encoding="utf-8"?>
<Properties xmlns="http://schemas.openxmlformats.org/officeDocument/2006/extended-properties" xmlns:vt="http://schemas.openxmlformats.org/officeDocument/2006/docPropsVTypes">
  <Template>View</Template>
  <TotalTime>1011</TotalTime>
  <Words>303</Words>
  <Application>Microsoft Macintosh PowerPoint</Application>
  <PresentationFormat>Widescreen</PresentationFormat>
  <Paragraphs>89</Paragraphs>
  <Slides>25</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25</vt:i4>
      </vt:variant>
    </vt:vector>
  </HeadingPairs>
  <TitlesOfParts>
    <vt:vector size="29" baseType="lpstr">
      <vt:lpstr>Century Schoolbook</vt:lpstr>
      <vt:lpstr>Wingdings 2</vt:lpstr>
      <vt:lpstr>Arial</vt:lpstr>
      <vt:lpstr>View</vt:lpstr>
      <vt:lpstr>Arduino and Photoresistors</vt:lpstr>
      <vt:lpstr>About Me</vt:lpstr>
      <vt:lpstr>Contact</vt:lpstr>
      <vt:lpstr>Agenda</vt:lpstr>
      <vt:lpstr>Arduino Uno</vt:lpstr>
      <vt:lpstr>Breadboard</vt:lpstr>
      <vt:lpstr>Wiring up a Circuit</vt:lpstr>
      <vt:lpstr>Resistors</vt:lpstr>
      <vt:lpstr>Vilros Kit Resistors</vt:lpstr>
      <vt:lpstr>LEDs</vt:lpstr>
      <vt:lpstr>Why is one lead longer?</vt:lpstr>
      <vt:lpstr>Photoresistors</vt:lpstr>
      <vt:lpstr>Photoresistor Simple Circuit</vt:lpstr>
      <vt:lpstr>Voltage Division</vt:lpstr>
      <vt:lpstr>Voltage Division</vt:lpstr>
      <vt:lpstr>Photoresistor Module</vt:lpstr>
      <vt:lpstr>Digital Write</vt:lpstr>
      <vt:lpstr>Analog Write</vt:lpstr>
      <vt:lpstr>PWM</vt:lpstr>
      <vt:lpstr>Project One Parts List</vt:lpstr>
      <vt:lpstr>Project 1 Wiring Diagram</vt:lpstr>
      <vt:lpstr>Project One Code</vt:lpstr>
      <vt:lpstr>Project One Parts List</vt:lpstr>
      <vt:lpstr>Project 2 Wiring Diagram</vt:lpstr>
      <vt:lpstr>Project Two Code</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Arduino and Photoresistors</dc:title>
  <dc:creator>Brock, Ryan</dc:creator>
  <cp:lastModifiedBy>Brock, Ryan</cp:lastModifiedBy>
  <cp:revision>12</cp:revision>
  <dcterms:created xsi:type="dcterms:W3CDTF">2016-03-05T22:58:38Z</dcterms:created>
  <dcterms:modified xsi:type="dcterms:W3CDTF">2016-03-06T15:50:22Z</dcterms:modified>
</cp:coreProperties>
</file>